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69" r:id="rId1"/>
  </p:sldMasterIdLst>
  <p:sldIdLst>
    <p:sldId id="256" r:id="rId2"/>
    <p:sldId id="258" r:id="rId3"/>
    <p:sldId id="259" r:id="rId4"/>
    <p:sldId id="272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575"/>
  </p:normalViewPr>
  <p:slideViewPr>
    <p:cSldViewPr snapToGrid="0" snapToObjects="1">
      <p:cViewPr varScale="1">
        <p:scale>
          <a:sx n="107" d="100"/>
          <a:sy n="107" d="100"/>
        </p:scale>
        <p:origin x="200" y="8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7200" baseline="0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61872" y="4800600"/>
            <a:ext cx="9418320" cy="1691640"/>
          </a:xfrm>
        </p:spPr>
        <p:txBody>
          <a:bodyPr>
            <a:normAutofit/>
          </a:bodyPr>
          <a:lstStyle>
            <a:lvl1pPr marL="0" indent="0" algn="l">
              <a:buNone/>
              <a:defRPr sz="2200" baseline="0">
                <a:solidFill>
                  <a:schemeClr val="tx1">
                    <a:lumMod val="75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50000"/>
                  </a:schemeClr>
                </a:solidFill>
              </a:defRPr>
            </a:lvl1pPr>
          </a:lstStyle>
          <a:p>
            <a:fld id="{ECD19FB2-3AAB-4D03-B13A-2960828C78E3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9796322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61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48700" y="381000"/>
            <a:ext cx="2476500" cy="589756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0" y="381000"/>
            <a:ext cx="7734300" cy="589756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3191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46962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61872" y="758952"/>
            <a:ext cx="9418320" cy="4041648"/>
          </a:xfrm>
        </p:spPr>
        <p:txBody>
          <a:bodyPr anchor="b">
            <a:normAutofit/>
          </a:bodyPr>
          <a:lstStyle>
            <a:lvl1pPr>
              <a:lnSpc>
                <a:spcPct val="85000"/>
              </a:lnSpc>
              <a:defRPr sz="7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4800600"/>
            <a:ext cx="9418320" cy="1691640"/>
          </a:xfrm>
        </p:spPr>
        <p:txBody>
          <a:bodyPr anchor="t">
            <a:normAutofit/>
          </a:bodyPr>
          <a:lstStyle>
            <a:lvl1pPr marL="0" indent="0">
              <a:buNone/>
              <a:defRPr sz="2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457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2329825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61872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26480" y="1828800"/>
            <a:ext cx="4480560" cy="4351337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47266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61872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26480" y="1713655"/>
            <a:ext cx="4480560" cy="731520"/>
          </a:xfrm>
        </p:spPr>
        <p:txBody>
          <a:bodyPr anchor="b">
            <a:normAutofit/>
          </a:bodyPr>
          <a:lstStyle>
            <a:lvl1pPr marL="0" indent="0">
              <a:lnSpc>
                <a:spcPct val="95000"/>
              </a:lnSpc>
              <a:spcBef>
                <a:spcPts val="0"/>
              </a:spcBef>
              <a:buNone/>
              <a:defRPr lang="en-US" sz="2000" b="0" kern="1200" dirty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2000"/>
              </a:spcBef>
              <a:buFontTx/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26480" y="2507550"/>
            <a:ext cx="4480560" cy="366465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757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07258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8460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1248" y="457200"/>
            <a:ext cx="3200400" cy="1600197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04267" y="685800"/>
            <a:ext cx="6079066" cy="548640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1248" y="2099734"/>
            <a:ext cx="3200400" cy="3810001"/>
          </a:xfr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800"/>
              </a:spcBef>
              <a:buNone/>
              <a:defRPr sz="13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39249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5105400"/>
            <a:ext cx="11292840" cy="17526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800"/>
            <a:ext cx="9982200" cy="914400"/>
          </a:xfrm>
        </p:spPr>
        <p:txBody>
          <a:bodyPr anchor="b">
            <a:normAutofit/>
          </a:bodyPr>
          <a:lstStyle>
            <a:lvl1pPr>
              <a:defRPr sz="2800" b="0"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11292840" cy="5128923"/>
          </a:xfrm>
          <a:blipFill>
            <a:blip r:embed="rId2"/>
            <a:stretch>
              <a:fillRect/>
            </a:stretch>
          </a:blipFill>
        </p:spPr>
        <p:txBody>
          <a:bodyPr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6108589"/>
            <a:ext cx="9982200" cy="597011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300">
                <a:solidFill>
                  <a:schemeClr val="bg1">
                    <a:lumMod val="8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6535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1292840" y="0"/>
            <a:ext cx="914400" cy="6858000"/>
          </a:xfrm>
          <a:prstGeom prst="rect">
            <a:avLst/>
          </a:prstGeom>
          <a:solidFill>
            <a:schemeClr val="tx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61872" y="365760"/>
            <a:ext cx="9692640" cy="13255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61872" y="1828800"/>
            <a:ext cx="8595360" cy="43513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10797542" y="998537"/>
            <a:ext cx="1904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 b="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51CF1133-3259-4C45-BABA-5B62D9C6F78D}" type="datetimeFigureOut">
              <a:rPr lang="en-US" smtClean="0"/>
              <a:t>10/9/15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9959341" y="4046537"/>
            <a:ext cx="358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92840" y="6172200"/>
            <a:ext cx="914400" cy="593725"/>
          </a:xfrm>
          <a:prstGeom prst="rect">
            <a:avLst/>
          </a:prstGeom>
        </p:spPr>
        <p:txBody>
          <a:bodyPr vert="horz" lIns="45720" tIns="45720" rIns="45720" bIns="45720" rtlCol="0" anchor="ctr">
            <a:normAutofit/>
          </a:bodyPr>
          <a:lstStyle>
            <a:lvl1pPr algn="ctr">
              <a:defRPr sz="360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91914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70" r:id="rId1"/>
    <p:sldLayoutId id="2147484071" r:id="rId2"/>
    <p:sldLayoutId id="2147484072" r:id="rId3"/>
    <p:sldLayoutId id="2147484073" r:id="rId4"/>
    <p:sldLayoutId id="2147484074" r:id="rId5"/>
    <p:sldLayoutId id="2147484075" r:id="rId6"/>
    <p:sldLayoutId id="2147484076" r:id="rId7"/>
    <p:sldLayoutId id="2147484077" r:id="rId8"/>
    <p:sldLayoutId id="2147484078" r:id="rId9"/>
    <p:sldLayoutId id="2147484079" r:id="rId10"/>
    <p:sldLayoutId id="2147484080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 spc="-5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5000"/>
        </a:lnSpc>
        <a:spcBef>
          <a:spcPts val="1400"/>
        </a:spcBef>
        <a:spcAft>
          <a:spcPts val="200"/>
        </a:spcAft>
        <a:buClr>
          <a:schemeClr val="accent1"/>
        </a:buClr>
        <a:buSzPct val="80000"/>
        <a:buFont typeface="Arial" pitchFamily="34" charset="0"/>
        <a:buChar char="•"/>
        <a:defRPr sz="1800" kern="1200" spc="10" baseline="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300"/>
        </a:spcBef>
        <a:spcAft>
          <a:spcPts val="30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2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Practicing Good Design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From red (or green) to well-factored.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92477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Basic Types (#3, #4)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class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Name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getValue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BetterPerson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Name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BetterPerson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(Name name)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this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= name;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91607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Dot Per 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 middlemen</a:t>
            </a:r>
          </a:p>
          <a:p>
            <a:r>
              <a:rPr lang="en-US" dirty="0" smtClean="0"/>
              <a:t>Only talk to your friends (Law of Demeter)</a:t>
            </a:r>
          </a:p>
        </p:txBody>
      </p:sp>
    </p:spTree>
    <p:extLst>
      <p:ext uri="{BB962C8B-B14F-4D97-AF65-F5344CB8AC3E}">
        <p14:creationId xmlns:p14="http://schemas.microsoft.com/office/powerpoint/2010/main" val="1544438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Abbreviate (#6)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Remove duplication</a:t>
            </a:r>
          </a:p>
          <a:p>
            <a:r>
              <a:rPr lang="en-US" dirty="0"/>
              <a:t>Encapsulate</a:t>
            </a:r>
          </a:p>
          <a:p>
            <a:r>
              <a:rPr lang="en-US" dirty="0" smtClean="0"/>
              <a:t>Use context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Don</a:t>
            </a:r>
            <a:r>
              <a:rPr lang="fr-FR" dirty="0" smtClean="0"/>
              <a:t>’</a:t>
            </a:r>
            <a:r>
              <a:rPr lang="en-US" dirty="0" smtClean="0"/>
              <a:t>t: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Order.shipOrder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pPr marL="0" indent="0">
              <a:buNone/>
            </a:pPr>
            <a:r>
              <a:rPr lang="en-US" dirty="0" smtClean="0"/>
              <a:t>Do: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Order.ship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();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6722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Keep Everything Small (#7, #8)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1500" dirty="0" smtClean="0"/>
              <a:t>Packages &lt;10 classes</a:t>
            </a:r>
          </a:p>
          <a:p>
            <a:r>
              <a:rPr lang="en-US" sz="1500" dirty="0" smtClean="0"/>
              <a:t>Classes &lt;50 lines</a:t>
            </a:r>
          </a:p>
          <a:p>
            <a:r>
              <a:rPr lang="en-US" sz="1500" dirty="0" smtClean="0"/>
              <a:t>Methods &lt;10 lines</a:t>
            </a:r>
          </a:p>
          <a:p>
            <a:r>
              <a:rPr lang="en-US" sz="1500" dirty="0" smtClean="0"/>
              <a:t>Classes no more than 2 instance variables</a:t>
            </a:r>
          </a:p>
          <a:p>
            <a:pPr marL="0" indent="0">
              <a:buNone/>
            </a:pP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firstName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middleName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lastName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5379522" y="3503220"/>
            <a:ext cx="523701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spc="1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BetterPerson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Surname </a:t>
            </a:r>
            <a:r>
              <a:rPr lang="en-US" sz="1500" b="1" spc="10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surname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GivenNames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b="1" spc="10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givenNames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Surname {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Name </a:t>
            </a:r>
            <a:r>
              <a:rPr lang="en-US" sz="1500" b="1" spc="10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value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spc="10" dirty="0" err="1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GivenNames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spc="10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List&lt;Name&gt; </a:t>
            </a:r>
            <a:r>
              <a:rPr lang="en-US" sz="1500" b="1" spc="10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list</a:t>
            </a: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spc="1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8834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 Getters, Setters, or Properties (#9)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Tell, don’t ask</a:t>
            </a:r>
          </a:p>
          <a:p>
            <a:r>
              <a:rPr lang="en-US" dirty="0" smtClean="0"/>
              <a:t>Encapsulate, encapsulate, encapsulate!</a:t>
            </a:r>
          </a:p>
          <a:p>
            <a:r>
              <a:rPr lang="en-US" dirty="0" smtClean="0"/>
              <a:t>Objects aren’t data structures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653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 Classes Have State (#10)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“Static” methods often manipulate data they don’t own.</a:t>
            </a:r>
          </a:p>
          <a:p>
            <a:r>
              <a:rPr lang="en-US" dirty="0" smtClean="0"/>
              <a:t>Utility classes are a crutch.</a:t>
            </a:r>
          </a:p>
          <a:p>
            <a:r>
              <a:rPr lang="en-US" dirty="0" smtClean="0"/>
              <a:t>Allowed: static factory methods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70255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Bonus: No Mutable Objects (#11)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Mutability leads to unexpected states</a:t>
            </a:r>
          </a:p>
          <a:p>
            <a:r>
              <a:rPr lang="en-US" dirty="0" smtClean="0"/>
              <a:t>Unexpected states lead to otherwise unneeded checks</a:t>
            </a:r>
          </a:p>
          <a:p>
            <a:r>
              <a:rPr lang="en-US" dirty="0" smtClean="0"/>
              <a:t>Otherwise unneeded checks lead to missing checks</a:t>
            </a:r>
          </a:p>
          <a:p>
            <a:r>
              <a:rPr lang="en-US" dirty="0" smtClean="0"/>
              <a:t>Missing checks lead to exceptions, errors, and bugs.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0769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TDD Homework Review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498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Silly Object Calisthenics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Low Coupling and High Cohesion taken to the Limit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92547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/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937" b="15937"/>
          <a:stretch>
            <a:fillRect/>
          </a:stretch>
        </p:blipFill>
        <p:spPr/>
      </p:pic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blame Jeff Bay					           </a:t>
            </a:r>
            <a:r>
              <a:rPr lang="en-US" dirty="0" err="1" smtClean="0"/>
              <a:t>www.xpteam.com</a:t>
            </a:r>
            <a:r>
              <a:rPr lang="en-US" dirty="0" smtClean="0"/>
              <a:t>/</a:t>
            </a:r>
            <a:r>
              <a:rPr lang="en-US" dirty="0" err="1" smtClean="0"/>
              <a:t>jeff</a:t>
            </a:r>
            <a:r>
              <a:rPr lang="en-US" dirty="0" smtClean="0"/>
              <a:t>/writings/</a:t>
            </a:r>
            <a:r>
              <a:rPr lang="en-US" dirty="0" err="1" smtClean="0"/>
              <a:t>objectcalisthenics.rtf</a:t>
            </a:r>
            <a:endParaRPr lang="en-US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meant to be uncomfortable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48526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Rules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numCol="2">
            <a:no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One level of indentation per method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Don’t use “else”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Wrap all primitives and Strings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First-class collections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One dot per line</a:t>
            </a:r>
            <a:endParaRPr lang="en-US" sz="2400" dirty="0"/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Don’t abbreviate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Keep all entities small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No classes with more than 2 instance variables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No getters, setters, properties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 smtClean="0"/>
              <a:t>All classes must have state (no utility classes)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400" dirty="0"/>
              <a:t> </a:t>
            </a:r>
            <a:r>
              <a:rPr lang="en-US" sz="2400" b="1" dirty="0" smtClean="0"/>
              <a:t>Bonus:</a:t>
            </a:r>
            <a:r>
              <a:rPr lang="en-US" sz="2400" dirty="0" smtClean="0"/>
              <a:t> No mutable objects.</a:t>
            </a:r>
          </a:p>
        </p:txBody>
      </p:sp>
    </p:spTree>
    <p:extLst>
      <p:ext uri="{BB962C8B-B14F-4D97-AF65-F5344CB8AC3E}">
        <p14:creationId xmlns:p14="http://schemas.microsoft.com/office/powerpoint/2010/main" val="20623211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Indent Level (#1)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1" y="1828800"/>
            <a:ext cx="9936559" cy="435133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badExample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builder =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endParaRPr lang="en-US" sz="15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&lt;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++)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endParaRPr lang="en-US" sz="1500" dirty="0" smtClean="0">
              <a:latin typeface="Consolas" charset="0"/>
              <a:ea typeface="Consolas" charset="0"/>
              <a:cs typeface="Consolas" charset="0"/>
            </a:endParaRPr>
          </a:p>
          <a:p>
            <a:pPr marL="0" indent="0">
              <a:buNone/>
            </a:pP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j =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j &lt; </a:t>
            </a:r>
            <a:r>
              <a:rPr lang="en-US" sz="1500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 j++)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 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).append(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).append(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","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).append(j).append(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 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sz="1500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builder.toString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38968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 Indent Level (#1)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61872" y="1828800"/>
            <a:ext cx="9995936" cy="4351337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betterExample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builder = 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new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(builder);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return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builder.toString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buildRows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builder)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&lt;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++)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(builder,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 smtClean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dirty="0" err="1" smtClean="0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+-----+-----+-----+-----+-----+-----+-----+-----+-----+-----+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\n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/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void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buildRow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StringBuilder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builder, 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row)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b="1" dirty="0" smtClean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for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int</a:t>
            </a:r>
            <a:r>
              <a:rPr lang="en-US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j =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j &lt; </a:t>
            </a:r>
            <a:r>
              <a:rPr lang="en-US" dirty="0">
                <a:solidFill>
                  <a:srgbClr val="0000FF"/>
                </a:solidFill>
                <a:latin typeface="Consolas" charset="0"/>
                <a:ea typeface="Consolas" charset="0"/>
                <a:cs typeface="Consolas" charset="0"/>
              </a:rPr>
              <a:t>10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; j++) {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 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).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append(row).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append(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","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).append(j).append(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 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dirty="0" err="1">
                <a:latin typeface="Consolas" charset="0"/>
                <a:ea typeface="Consolas" charset="0"/>
                <a:cs typeface="Consolas" charset="0"/>
              </a:rPr>
              <a:t>builder.append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en-US" b="1" dirty="0">
                <a:solidFill>
                  <a:srgbClr val="008000"/>
                </a:solidFill>
                <a:latin typeface="Consolas" charset="0"/>
                <a:ea typeface="Consolas" charset="0"/>
                <a:cs typeface="Consolas" charset="0"/>
              </a:rPr>
              <a:t>"|"</a:t>
            </a:r>
            <a:r>
              <a:rPr lang="en-US" dirty="0">
                <a:latin typeface="Consolas" charset="0"/>
                <a:ea typeface="Consolas" charset="0"/>
                <a:cs typeface="Consolas" charset="0"/>
              </a:rPr>
              <a:t>);</a:t>
            </a:r>
            <a:br>
              <a:rPr lang="en-US" dirty="0">
                <a:latin typeface="Consolas" charset="0"/>
                <a:ea typeface="Consolas" charset="0"/>
                <a:cs typeface="Consolas" charset="0"/>
              </a:rPr>
            </a:br>
            <a:r>
              <a:rPr lang="en-US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14710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Don’t Use Else (#2)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Polymorphism</a:t>
            </a:r>
          </a:p>
          <a:p>
            <a:r>
              <a:rPr lang="en-US" dirty="0" smtClean="0"/>
              <a:t>Delegation</a:t>
            </a:r>
          </a:p>
          <a:p>
            <a:r>
              <a:rPr lang="en-US" dirty="0" smtClean="0"/>
              <a:t>Null Object Pattern</a:t>
            </a:r>
          </a:p>
          <a:p>
            <a:r>
              <a:rPr lang="en-US" dirty="0" smtClean="0"/>
              <a:t>Get inventive!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2469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Wrap Basic Types (#3, #4)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private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String 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  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BadPerson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(String name) {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1500" b="1" dirty="0" err="1">
                <a:solidFill>
                  <a:srgbClr val="000080"/>
                </a:solidFill>
                <a:latin typeface="Consolas" charset="0"/>
                <a:ea typeface="Consolas" charset="0"/>
                <a:cs typeface="Consolas" charset="0"/>
              </a:rPr>
              <a:t>this</a:t>
            </a:r>
            <a:r>
              <a:rPr lang="en-US" sz="1500" dirty="0" err="1"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en-US" sz="1500" b="1" dirty="0" err="1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name</a:t>
            </a:r>
            <a:r>
              <a:rPr lang="en-US" sz="1500" b="1" dirty="0">
                <a:solidFill>
                  <a:srgbClr val="660E7A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= name;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500" dirty="0">
                <a:latin typeface="Consolas" charset="0"/>
                <a:ea typeface="Consolas" charset="0"/>
                <a:cs typeface="Consolas" charset="0"/>
              </a:rPr>
              <a:t>}</a:t>
            </a:r>
            <a:br>
              <a:rPr lang="en-US" sz="1500" dirty="0">
                <a:latin typeface="Consolas" charset="0"/>
                <a:ea typeface="Consolas" charset="0"/>
                <a:cs typeface="Consolas" charset="0"/>
              </a:rPr>
            </a:br>
            <a:r>
              <a:rPr lang="en-US" sz="1500" dirty="0" smtClean="0">
                <a:latin typeface="Consolas" charset="0"/>
                <a:ea typeface="Consolas" charset="0"/>
                <a:cs typeface="Consolas" charset="0"/>
              </a:rPr>
              <a:t>}</a:t>
            </a:r>
            <a:endParaRPr lang="en-US" sz="1500" dirty="0">
              <a:latin typeface="Consolas" charset="0"/>
              <a:ea typeface="Consolas" charset="0"/>
              <a:cs typeface="Consola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618228"/>
      </p:ext>
    </p:extLst>
  </p:cSld>
  <p:clrMapOvr>
    <a:masterClrMapping/>
  </p:clrMapOvr>
</p:sld>
</file>

<file path=ppt/theme/theme1.xml><?xml version="1.0" encoding="utf-8"?>
<a:theme xmlns:a="http://schemas.openxmlformats.org/drawingml/2006/main" name="View">
  <a:themeElements>
    <a:clrScheme name="View">
      <a:dk1>
        <a:srgbClr val="000000"/>
      </a:dk1>
      <a:lt1>
        <a:srgbClr val="FFFFFF"/>
      </a:lt1>
      <a:dk2>
        <a:srgbClr val="46464A"/>
      </a:dk2>
      <a:lt2>
        <a:srgbClr val="D6D3CC"/>
      </a:lt2>
      <a:accent1>
        <a:srgbClr val="6F6F74"/>
      </a:accent1>
      <a:accent2>
        <a:srgbClr val="92A9B9"/>
      </a:accent2>
      <a:accent3>
        <a:srgbClr val="A7B789"/>
      </a:accent3>
      <a:accent4>
        <a:srgbClr val="B9A489"/>
      </a:accent4>
      <a:accent5>
        <a:srgbClr val="8D6374"/>
      </a:accent5>
      <a:accent6>
        <a:srgbClr val="9B7362"/>
      </a:accent6>
      <a:hlink>
        <a:srgbClr val="67AABF"/>
      </a:hlink>
      <a:folHlink>
        <a:srgbClr val="ABAFA5"/>
      </a:folHlink>
    </a:clrScheme>
    <a:fontScheme name="Calibri-Cambria">
      <a:majorFont>
        <a:latin typeface="Calibri" panose="020F0502020204030204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 panose="02040503050406030204"/>
        <a:ea typeface=""/>
        <a:cs typeface=""/>
        <a:font script="Jpan" typeface="HG明朝B"/>
        <a:font script="Hang" typeface="맑은 고딕"/>
        <a:font script="Hans" typeface="黑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View">
      <a:fillStyleLst>
        <a:solidFill>
          <a:schemeClr val="phClr"/>
        </a:solidFill>
        <a:solidFill>
          <a:schemeClr val="phClr">
            <a:tint val="60000"/>
            <a:satMod val="120000"/>
          </a:schemeClr>
        </a:solidFill>
        <a:solidFill>
          <a:schemeClr val="phClr">
            <a:shade val="75000"/>
            <a:satMod val="16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3970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95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240" dir="5400000" algn="tl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9525" prstMaterial="flat">
            <a:bevelT w="0" h="0" prst="coolSlant"/>
            <a:contourClr>
              <a:schemeClr val="phClr">
                <a:shade val="35000"/>
                <a:satMod val="130000"/>
              </a:schemeClr>
            </a:contourClr>
          </a:sp3d>
        </a:effectStyle>
        <a:effectStyle>
          <a:effectLst>
            <a:outerShdw blurRad="76200" dist="25400" dir="5400000" algn="tl" rotWithShape="0">
              <a:srgbClr val="000000">
                <a:alpha val="5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contourW="19050" prstMaterial="flat">
            <a:bevelT w="0" h="0" prst="coolSlant"/>
            <a:contourClr>
              <a:schemeClr val="phClr">
                <a:shade val="25000"/>
                <a:satMod val="14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4000"/>
                <a:shade val="98000"/>
                <a:satMod val="130000"/>
                <a:lumMod val="102000"/>
              </a:schemeClr>
            </a:gs>
            <a:gs pos="100000">
              <a:schemeClr val="phClr">
                <a:tint val="98000"/>
                <a:shade val="78000"/>
                <a:satMod val="140000"/>
              </a:schemeClr>
            </a:gs>
          </a:gsLst>
          <a:path path="circle">
            <a:fillToRect l="100000" t="10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iew" id="{BA0EB5A6-F2D4-4F82-977B-64ADEE4A2A69}" vid="{3969A8A2-35DB-4E3B-8885-16FD2056867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View</Template>
  <TotalTime>275</TotalTime>
  <Words>315</Words>
  <Application>Microsoft Macintosh PowerPoint</Application>
  <PresentationFormat>Widescreen</PresentationFormat>
  <Paragraphs>66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Calibri</vt:lpstr>
      <vt:lpstr>Cambria</vt:lpstr>
      <vt:lpstr>Consolas</vt:lpstr>
      <vt:lpstr>Wingdings 2</vt:lpstr>
      <vt:lpstr>Arial</vt:lpstr>
      <vt:lpstr>View</vt:lpstr>
      <vt:lpstr>Practicing Good Design</vt:lpstr>
      <vt:lpstr>TDD Homework Review</vt:lpstr>
      <vt:lpstr>Silly Object Calisthenics</vt:lpstr>
      <vt:lpstr>It’s meant to be uncomfortable</vt:lpstr>
      <vt:lpstr>The Rules</vt:lpstr>
      <vt:lpstr>One Indent Level (#1)</vt:lpstr>
      <vt:lpstr>One Indent Level (#1)</vt:lpstr>
      <vt:lpstr>Don’t Use Else (#2)</vt:lpstr>
      <vt:lpstr>Wrap Basic Types (#3, #4)</vt:lpstr>
      <vt:lpstr>Wrap Basic Types (#3, #4)</vt:lpstr>
      <vt:lpstr>One Dot Per Line</vt:lpstr>
      <vt:lpstr>Don’t Abbreviate (#6)</vt:lpstr>
      <vt:lpstr>Keep Everything Small (#7, #8)</vt:lpstr>
      <vt:lpstr>No Getters, Setters, or Properties (#9)</vt:lpstr>
      <vt:lpstr>All Classes Have State (#10) </vt:lpstr>
      <vt:lpstr>Bonus: No Mutable Objects (#11)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Practicing Good Design</dc:title>
  <dc:creator>Mike Abney</dc:creator>
  <cp:lastModifiedBy>Mike Abney</cp:lastModifiedBy>
  <cp:revision>22</cp:revision>
  <dcterms:created xsi:type="dcterms:W3CDTF">2015-09-14T19:58:59Z</dcterms:created>
  <dcterms:modified xsi:type="dcterms:W3CDTF">2015-10-10T03:04:39Z</dcterms:modified>
</cp:coreProperties>
</file>

<file path=docProps/thumbnail.jpeg>
</file>